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16770989" r:id="rId2"/>
    <p:sldId id="16770999" r:id="rId3"/>
    <p:sldId id="16771000" r:id="rId4"/>
    <p:sldId id="16771005" r:id="rId5"/>
    <p:sldId id="16771002" r:id="rId6"/>
    <p:sldId id="16770990" r:id="rId7"/>
    <p:sldId id="16771004" r:id="rId8"/>
    <p:sldId id="16771006" r:id="rId9"/>
    <p:sldId id="16771008" r:id="rId10"/>
    <p:sldId id="16771007" r:id="rId11"/>
    <p:sldId id="16771003" r:id="rId12"/>
  </p:sldIdLst>
  <p:sldSz cx="12192000" cy="6858000"/>
  <p:notesSz cx="6858000" cy="9144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F64512-44E1-4A78-9C68-ECE8B144481F}">
          <p14:sldIdLst>
            <p14:sldId id="16770989"/>
            <p14:sldId id="16770999"/>
            <p14:sldId id="16771000"/>
            <p14:sldId id="16771005"/>
            <p14:sldId id="16771002"/>
            <p14:sldId id="16770990"/>
            <p14:sldId id="16771004"/>
            <p14:sldId id="16771006"/>
            <p14:sldId id="16771008"/>
            <p14:sldId id="16771007"/>
            <p14:sldId id="167710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erbeck Anke, CB-1" initials="DAC" lastIdx="16" clrIdx="0"/>
  <p:cmAuthor id="2" name="Mazur Karen, AU-1" initials="MKA" lastIdx="21" clrIdx="1"/>
  <p:cmAuthor id="3" name="Karen" initials="K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32E6E"/>
    <a:srgbClr val="7FADBA"/>
    <a:srgbClr val="8BB86D"/>
    <a:srgbClr val="FAD022"/>
    <a:srgbClr val="010620"/>
    <a:srgbClr val="010517"/>
    <a:srgbClr val="3A5A65"/>
    <a:srgbClr val="273254"/>
    <a:srgbClr val="6F9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5117" autoAdjust="0"/>
  </p:normalViewPr>
  <p:slideViewPr>
    <p:cSldViewPr snapToGrid="0">
      <p:cViewPr varScale="1">
        <p:scale>
          <a:sx n="107" d="100"/>
          <a:sy n="107" d="100"/>
        </p:scale>
        <p:origin x="7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7032"/>
    </p:cViewPr>
  </p:sorterViewPr>
  <p:notesViewPr>
    <p:cSldViewPr snapToGrid="0">
      <p:cViewPr varScale="1">
        <p:scale>
          <a:sx n="85" d="100"/>
          <a:sy n="85" d="100"/>
        </p:scale>
        <p:origin x="35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solidFill>
                  <a:schemeClr val="bg1"/>
                </a:solidFill>
              </a:rPr>
              <a:t>DOD</a:t>
            </a:r>
            <a:r>
              <a:rPr lang="zh-CN" altLang="en-US" baseline="0" dirty="0">
                <a:solidFill>
                  <a:schemeClr val="bg1"/>
                </a:solidFill>
              </a:rPr>
              <a:t> </a:t>
            </a:r>
            <a:r>
              <a:rPr lang="en-US" altLang="zh-CN" baseline="0" dirty="0">
                <a:solidFill>
                  <a:schemeClr val="bg1"/>
                </a:solidFill>
              </a:rPr>
              <a:t>Factor</a:t>
            </a:r>
            <a:endParaRPr lang="en-US" altLang="zh-C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7150" cap="rnd">
              <a:solidFill>
                <a:schemeClr val="tx2">
                  <a:lumMod val="20000"/>
                  <a:lumOff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0%</c:formatCode>
                <c:ptCount val="3"/>
                <c:pt idx="0" formatCode="General">
                  <c:v>0</c:v>
                </c:pt>
                <c:pt idx="1">
                  <c:v>0.5</c:v>
                </c:pt>
                <c:pt idx="2">
                  <c:v>0.9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B-2E40-97ED-34B4876225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473056"/>
        <c:axId val="316976720"/>
      </c:lineChart>
      <c:catAx>
        <c:axId val="6247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6976720"/>
        <c:crosses val="autoZero"/>
        <c:auto val="1"/>
        <c:lblAlgn val="ctr"/>
        <c:lblOffset val="100"/>
        <c:noMultiLvlLbl val="0"/>
      </c:catAx>
      <c:valAx>
        <c:axId val="31697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47305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Battery</c:v>
                </c:pt>
              </c:strCache>
            </c:strRef>
          </c:tx>
          <c:spPr>
            <a:solidFill>
              <a:srgbClr val="FAD02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2x Battery</c:v>
                </c:pt>
                <c:pt idx="2">
                  <c:v>5x Battery</c:v>
                </c:pt>
                <c:pt idx="3">
                  <c:v>10x Battery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26979</c:v>
                </c:pt>
                <c:pt idx="1">
                  <c:v>25011</c:v>
                </c:pt>
                <c:pt idx="2">
                  <c:v>23378</c:v>
                </c:pt>
                <c:pt idx="3">
                  <c:v>23502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D7-4945-BEBC-42CC05C810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Smart Battery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2x Battery</c:v>
                </c:pt>
                <c:pt idx="2">
                  <c:v>5x Battery</c:v>
                </c:pt>
                <c:pt idx="3">
                  <c:v>10x Battery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26839</c:v>
                </c:pt>
                <c:pt idx="1">
                  <c:v>18712</c:v>
                </c:pt>
                <c:pt idx="2">
                  <c:v>14889</c:v>
                </c:pt>
                <c:pt idx="3">
                  <c:v>12200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D7-4945-BEBC-42CC05C810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2x Battery</c:v>
                </c:pt>
                <c:pt idx="2">
                  <c:v>5x Battery</c:v>
                </c:pt>
                <c:pt idx="3">
                  <c:v>10x Battery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D9D7-4945-BEBC-42CC05C810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4129200"/>
        <c:axId val="506412592"/>
      </c:barChart>
      <c:catAx>
        <c:axId val="102412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BMWGroupTN Condensed" pitchFamily="2" charset="0"/>
                <a:ea typeface="BMWGroupTN Condensed" pitchFamily="2" charset="0"/>
                <a:cs typeface="+mn-cs"/>
              </a:defRPr>
            </a:pPr>
            <a:endParaRPr lang="zh-CN"/>
          </a:p>
        </c:txPr>
        <c:crossAx val="506412592"/>
        <c:crosses val="autoZero"/>
        <c:auto val="1"/>
        <c:lblAlgn val="ctr"/>
        <c:lblOffset val="100"/>
        <c:noMultiLvlLbl val="0"/>
      </c:catAx>
      <c:valAx>
        <c:axId val="50641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BMWGroupTN Condensed" pitchFamily="2" charset="0"/>
                <a:ea typeface="BMWGroupTN Condensed" pitchFamily="2" charset="0"/>
                <a:cs typeface="+mn-cs"/>
              </a:defRPr>
            </a:pPr>
            <a:endParaRPr lang="zh-CN"/>
          </a:p>
        </c:txPr>
        <c:crossAx val="102412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>
        <c:manualLayout>
          <c:xMode val="edge"/>
          <c:yMode val="edge"/>
          <c:x val="0.76654687499999996"/>
          <c:y val="0.10867592776518244"/>
          <c:w val="0.23345310894568894"/>
          <c:h val="0.256223434758519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BMWGroupTN Condensed" pitchFamily="2" charset="0"/>
              <a:ea typeface="BMWGroupTN Condensed" pitchFamily="2" charset="0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Bahnschrift Condensed" panose="020B0502040204020203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581A5-E4C6-4927-B3C0-8FAA582B9D53}" type="datetimeFigureOut">
              <a:rPr lang="de-DE" smtClean="0">
                <a:latin typeface="Bahnschrift Condensed" panose="020B0502040204020203" charset="0"/>
              </a:rPr>
              <a:t>20.08.23</a:t>
            </a:fld>
            <a:endParaRPr lang="de-DE" dirty="0">
              <a:latin typeface="Bahnschrift Condensed" panose="020B0502040204020203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Bahnschrift Condensed" panose="020B0502040204020203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B3B58-435A-4CAB-BEDA-B203A898BBFC}" type="slidenum">
              <a:rPr lang="de-DE" smtClean="0">
                <a:latin typeface="Bahnschrift Condensed" panose="020B0502040204020203" charset="0"/>
              </a:rPr>
              <a:t>‹#›</a:t>
            </a:fld>
            <a:endParaRPr lang="de-DE" dirty="0">
              <a:latin typeface="Bahnschrift Condensed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Bahnschrift Condensed" panose="020B0502040204020203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Bahnschrift Condensed" panose="020B0502040204020203" charset="0"/>
              </a:defRPr>
            </a:lvl1pPr>
          </a:lstStyle>
          <a:p>
            <a:fld id="{C9ACC0F7-209C-4EE4-A1D5-BFF0CBCA9BC3}" type="datetimeFigureOut">
              <a:rPr lang="de-DE" smtClean="0"/>
              <a:t>20.08.23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Bahnschrift Condensed" panose="020B0502040204020203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Bahnschrift Condensed" panose="020B0502040204020203" charset="0"/>
              </a:defRPr>
            </a:lvl1pPr>
          </a:lstStyle>
          <a:p>
            <a:fld id="{845B7A2B-9D63-4AB1-9A7A-EE5F31796489}" type="slidenum">
              <a:rPr lang="de-DE" smtClean="0"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hnschrift Condensed" panose="020B0502040204020203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hnschrift Condensed" panose="020B0502040204020203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hnschrift Condensed" panose="020B0502040204020203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hnschrift Condensed" panose="020B0502040204020203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hnschrift Condensed" panose="020B0502040204020203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Hello,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Shanghaitiech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498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battery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decay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formula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above.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discharge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</a:t>
            </a:r>
            <a:r>
              <a:rPr kumimoji="1" lang="zh-CN" altLang="en-US" dirty="0"/>
              <a:t> </a:t>
            </a:r>
            <a:r>
              <a:rPr kumimoji="1" lang="en-US" altLang="zh-CN" dirty="0"/>
              <a:t>1,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means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non-linearity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up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50%</a:t>
            </a:r>
            <a:r>
              <a:rPr kumimoji="1" lang="zh-CN" altLang="en-US" dirty="0"/>
              <a:t> </a:t>
            </a:r>
            <a:r>
              <a:rPr kumimoji="1" lang="en-US" altLang="zh-CN" dirty="0"/>
              <a:t>save.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extreme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SOC</a:t>
            </a:r>
            <a:r>
              <a:rPr kumimoji="1" lang="zh-CN" altLang="en-US" dirty="0"/>
              <a:t> </a:t>
            </a:r>
            <a:r>
              <a:rPr kumimoji="1" lang="en-US" altLang="zh-CN" dirty="0"/>
              <a:t>penalty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penalties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don’t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contribute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0.01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value,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don‘t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consider.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317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greedy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charged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batteries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discharging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takes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discharged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batteries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charging.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batteries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maintained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STL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nonlinear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caps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impossible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extreme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SOCs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strategy.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half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battery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discharge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batteries.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443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yhz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3689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yhz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69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Cst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2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Cst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02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Cst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353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Cst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B7A2B-9D63-4AB1-9A7A-EE5F3179648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26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0" imgH="0" progId="TCLayout.ActiveDocument.1">
                  <p:embed/>
                </p:oleObj>
              </mc:Choice>
              <mc:Fallback>
                <p:oleObj name="think-cell Folie" r:id="rId3" imgW="0" imgH="0" progId="TCLayout.ActiveDocument.1">
                  <p:embed/>
                  <p:pic>
                    <p:nvPicPr>
                      <p:cNvPr id="0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pic>
        <p:nvPicPr>
          <p:cNvPr id="5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78369" y="497739"/>
            <a:ext cx="723900" cy="2190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0" imgH="0" progId="TCLayout.ActiveDocument.1">
                  <p:embed/>
                </p:oleObj>
              </mc:Choice>
              <mc:Fallback>
                <p:oleObj name="think-cell Folie" r:id="rId3" imgW="0" imgH="0" progId="TCLayout.ActiveDocument.1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230418" y="2477507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2400"/>
            </a:lvl1pPr>
          </a:lstStyle>
          <a:p>
            <a:pPr lvl="0" defTabSz="9144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3230418" y="2902239"/>
            <a:ext cx="5731164" cy="293607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5504656" y="6423740"/>
            <a:ext cx="1802924" cy="24622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2023 Hackathon | 2023.07.13</a:t>
            </a: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60401" y="6423740"/>
            <a:ext cx="3992171" cy="24622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57452" y="6423740"/>
            <a:ext cx="2661448" cy="246221"/>
          </a:xfrm>
          <a:prstGeom prst="rect">
            <a:avLst/>
          </a:prstGeom>
        </p:spPr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" name="图片 6" descr="背景图案&#10;&#10;描述已自动生成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îŝļiḍé"/>
          <p:cNvSpPr/>
          <p:nvPr userDrawn="1"/>
        </p:nvSpPr>
        <p:spPr>
          <a:xfrm>
            <a:off x="0" y="0"/>
            <a:ext cx="12192000" cy="68834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250486">
                  <a:alpha val="0"/>
                </a:srgb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背景图案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0" imgH="0" progId="TCLayout.ActiveDocument.1">
                  <p:embed/>
                </p:oleObj>
              </mc:Choice>
              <mc:Fallback>
                <p:oleObj name="think-cell Folie" r:id="rId4" imgW="0" imgH="0" progId="TCLayout.ActiveDocument.1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6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0" imgH="0" progId="TCLayout.ActiveDocument.1">
                  <p:embed/>
                </p:oleObj>
              </mc:Choice>
              <mc:Fallback>
                <p:oleObj name="think-cell Folie" r:id="rId8" imgW="0" imgH="0" progId="TCLayout.ActiveDocument.1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/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/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/>
            <a:r>
              <a:rPr lang="de-D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charset="0"/>
              </a:rPr>
              <a:t>- </a:t>
            </a:r>
            <a:fld id="{13EADCD7-5958-46D5-9257-6B99F6E48D58}" type="slidenum">
              <a: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charset="0"/>
              </a:rPr>
              <a:t>‹#›</a:t>
            </a:fld>
            <a:r>
              <a:rPr lang="de-D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Condensed" panose="020B0502040204020203" charset="0"/>
              </a:rPr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Bahnschrift Condensed" panose="020B0502040204020203" charset="0"/>
          <a:ea typeface="+mj-ea"/>
          <a:cs typeface="+mj-cs"/>
        </a:defRPr>
      </a:lvl1pPr>
    </p:titleStyle>
    <p:bodyStyle>
      <a:lvl1pPr marL="190500" indent="-1905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Condensed" panose="020B0502040204020203" charset="0"/>
          <a:ea typeface="+mn-ea"/>
          <a:cs typeface="+mn-cs"/>
        </a:defRPr>
      </a:lvl1pPr>
      <a:lvl2pPr marL="381635" indent="-1905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Bahnschrift Condensed" panose="020B0502040204020203" charset="0"/>
          <a:ea typeface="+mn-ea"/>
          <a:cs typeface="+mn-cs"/>
        </a:defRPr>
      </a:lvl2pPr>
      <a:lvl3pPr marL="572135" indent="-1905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Bahnschrift Condensed" panose="020B0502040204020203" charset="0"/>
          <a:ea typeface="+mn-ea"/>
          <a:cs typeface="+mn-cs"/>
        </a:defRPr>
      </a:lvl3pPr>
      <a:lvl4pPr marL="763270" indent="-1905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Bahnschrift Condensed" panose="020B0502040204020203" charset="0"/>
          <a:ea typeface="+mn-ea"/>
          <a:cs typeface="+mn-cs"/>
        </a:defRPr>
      </a:lvl4pPr>
      <a:lvl5pPr marL="953770" indent="-1905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Bahnschrift Condensed" panose="020B0502040204020203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FF33A690-88A7-8FB2-BE6D-205B3D122606}"/>
              </a:ext>
            </a:extLst>
          </p:cNvPr>
          <p:cNvSpPr txBox="1">
            <a:spLocks/>
          </p:cNvSpPr>
          <p:nvPr/>
        </p:nvSpPr>
        <p:spPr>
          <a:xfrm>
            <a:off x="7676264" y="610617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⭘⬤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E992A37-6747-E1B9-1E29-F73022CE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8" y="621820"/>
            <a:ext cx="11224684" cy="400110"/>
          </a:xfrm>
        </p:spPr>
        <p:txBody>
          <a:bodyPr/>
          <a:lstStyle/>
          <a:p>
            <a:r>
              <a:rPr lang="en-GB" altLang="zh-CN" dirty="0">
                <a:latin typeface="BMWGroupTN Condensed Regular" charset="0"/>
                <a:cs typeface="BMWGroupTN Condensed Regular" charset="0"/>
              </a:rPr>
              <a:t>Open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problem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Demo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of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power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scheduling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system</a:t>
            </a: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9C63DF-0630-BD62-0615-52A2DEE42A44}"/>
              </a:ext>
            </a:extLst>
          </p:cNvPr>
          <p:cNvSpPr txBox="1"/>
          <p:nvPr/>
        </p:nvSpPr>
        <p:spPr>
          <a:xfrm>
            <a:off x="11401425" y="3386138"/>
            <a:ext cx="65" cy="6309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endParaRPr kumimoji="1"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endParaRPr kumimoji="1" lang="zh-CN" altLang="en-US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 descr="电脑萤幕画面&#10;&#10;描述已自动生成">
            <a:extLst>
              <a:ext uri="{FF2B5EF4-FFF2-40B4-BE49-F238E27FC236}">
                <a16:creationId xmlns:a16="http://schemas.microsoft.com/office/drawing/2014/main" id="{F5B67191-8357-EFD5-F7A7-EA5C04B1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69" y="1197528"/>
            <a:ext cx="9720262" cy="54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17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658" y="2875002"/>
            <a:ext cx="11224684" cy="1107996"/>
          </a:xfrm>
        </p:spPr>
        <p:txBody>
          <a:bodyPr/>
          <a:lstStyle/>
          <a:p>
            <a:pPr algn="ctr"/>
            <a:r>
              <a:rPr lang="en-US" altLang="zh-CN" sz="7200" dirty="0">
                <a:latin typeface="+mn-lt"/>
                <a:ea typeface="HYZhongHeiJ" panose="02010600000101010101" pitchFamily="2" charset="-122"/>
                <a:cs typeface="BMWGroupTN Condensed Regular" charset="0"/>
              </a:rPr>
              <a:t>Thanks!</a:t>
            </a:r>
            <a:endParaRPr lang="en-US" sz="7200" dirty="0">
              <a:latin typeface="+mn-lt"/>
              <a:ea typeface="HYZhongHeiJ" panose="02010600000101010101" pitchFamily="2" charset="-122"/>
              <a:cs typeface="BMWGroupTN Condensed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AF7E0E42-8DC0-D195-9A6F-3B0A3141B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" y="0"/>
            <a:ext cx="1217696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>
            <a:extLst>
              <a:ext uri="{FF2B5EF4-FFF2-40B4-BE49-F238E27FC236}">
                <a16:creationId xmlns:a16="http://schemas.microsoft.com/office/drawing/2014/main" id="{1F3DE9BD-7E8C-CEA5-ADCE-5F9C076346AD}"/>
              </a:ext>
            </a:extLst>
          </p:cNvPr>
          <p:cNvSpPr txBox="1">
            <a:spLocks/>
          </p:cNvSpPr>
          <p:nvPr/>
        </p:nvSpPr>
        <p:spPr>
          <a:xfrm>
            <a:off x="7629257" y="627917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⬤⭘</a:t>
            </a:r>
          </a:p>
        </p:txBody>
      </p:sp>
      <p:pic>
        <p:nvPicPr>
          <p:cNvPr id="15" name="图片 14" descr="徽标&#10;&#10;描述已自动生成">
            <a:extLst>
              <a:ext uri="{FF2B5EF4-FFF2-40B4-BE49-F238E27FC236}">
                <a16:creationId xmlns:a16="http://schemas.microsoft.com/office/drawing/2014/main" id="{4E85E989-307C-123E-A595-CA0A0D0EF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36" y="2745457"/>
            <a:ext cx="2487600" cy="24876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378E3B7-0031-9871-B384-D0FF7B64185F}"/>
              </a:ext>
            </a:extLst>
          </p:cNvPr>
          <p:cNvSpPr txBox="1"/>
          <p:nvPr/>
        </p:nvSpPr>
        <p:spPr>
          <a:xfrm>
            <a:off x="9698636" y="3496814"/>
            <a:ext cx="1931612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Charge</a:t>
            </a:r>
            <a:r>
              <a:rPr kumimoji="1" lang="zh-CN" altLang="en-US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/</a:t>
            </a:r>
            <a:r>
              <a:rPr kumimoji="1" lang="zh-CN" altLang="en-US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Discharge</a:t>
            </a:r>
            <a:r>
              <a:rPr kumimoji="1" lang="zh-CN" altLang="en-US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endParaRPr kumimoji="1" lang="en-US" altLang="zh-CN" dirty="0">
              <a:solidFill>
                <a:schemeClr val="bg1"/>
              </a:solidFill>
              <a:latin typeface="BMWGroupTN Condensed Light" pitchFamily="2" charset="0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Transition</a:t>
            </a:r>
            <a:r>
              <a:rPr kumimoji="1" lang="zh-CN" altLang="en-US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Penalty:</a:t>
            </a:r>
            <a:r>
              <a:rPr kumimoji="1" lang="zh-CN" altLang="en-US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endParaRPr kumimoji="1" lang="en-US" altLang="zh-CN" dirty="0">
              <a:solidFill>
                <a:schemeClr val="bg1"/>
              </a:solidFill>
              <a:latin typeface="BMWGroupTN Condensed Light" pitchFamily="2" charset="0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~0.01</a:t>
            </a:r>
            <a:endParaRPr kumimoji="1" lang="zh-CN" altLang="en-US" sz="1800" kern="1200" dirty="0" err="1">
              <a:solidFill>
                <a:schemeClr val="bg1"/>
              </a:solidFill>
              <a:latin typeface="BMWGroupTN Condensed Light" pitchFamily="2" charset="0"/>
            </a:endParaRPr>
          </a:p>
        </p:txBody>
      </p:sp>
      <p:pic>
        <p:nvPicPr>
          <p:cNvPr id="19" name="图片 18" descr="图片包含 图表&#10;&#10;描述已自动生成">
            <a:extLst>
              <a:ext uri="{FF2B5EF4-FFF2-40B4-BE49-F238E27FC236}">
                <a16:creationId xmlns:a16="http://schemas.microsoft.com/office/drawing/2014/main" id="{0E571952-EEFC-32D5-2CEE-3C72B5A77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4" y="1272163"/>
            <a:ext cx="7530658" cy="948425"/>
          </a:xfrm>
          <a:prstGeom prst="rect">
            <a:avLst/>
          </a:prstGeom>
        </p:spPr>
      </p:pic>
      <p:pic>
        <p:nvPicPr>
          <p:cNvPr id="22" name="图片 21" descr="QR 代码&#10;&#10;中度可信度描述已自动生成">
            <a:extLst>
              <a:ext uri="{FF2B5EF4-FFF2-40B4-BE49-F238E27FC236}">
                <a16:creationId xmlns:a16="http://schemas.microsoft.com/office/drawing/2014/main" id="{2CC3135B-1618-8541-6184-5D4C002FB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96" y="2185200"/>
            <a:ext cx="2487600" cy="24876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9320F17-B4CF-8F1C-68C4-D61AB1104284}"/>
              </a:ext>
            </a:extLst>
          </p:cNvPr>
          <p:cNvSpPr txBox="1"/>
          <p:nvPr/>
        </p:nvSpPr>
        <p:spPr>
          <a:xfrm>
            <a:off x="4740290" y="4602115"/>
            <a:ext cx="1931612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sz="1800" kern="1200" dirty="0">
                <a:solidFill>
                  <a:schemeClr val="bg1"/>
                </a:solidFill>
                <a:latin typeface="BMWGroupTN Condensed Light" pitchFamily="2" charset="0"/>
              </a:rPr>
              <a:t>Extreme</a:t>
            </a:r>
            <a:r>
              <a:rPr kumimoji="1" lang="zh-CN" altLang="en-US" sz="18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1800" kern="1200" dirty="0">
                <a:solidFill>
                  <a:schemeClr val="bg1"/>
                </a:solidFill>
                <a:latin typeface="BMWGroupTN Condensed Light" pitchFamily="2" charset="0"/>
              </a:rPr>
              <a:t>SOC</a:t>
            </a:r>
            <a:r>
              <a:rPr kumimoji="1" lang="zh-CN" altLang="en-US" sz="18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1800" kern="1200" dirty="0">
                <a:solidFill>
                  <a:schemeClr val="bg1"/>
                </a:solidFill>
                <a:latin typeface="BMWGroupTN Condensed Light" pitchFamily="2" charset="0"/>
              </a:rPr>
              <a:t>Penalty: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dirty="0">
                <a:solidFill>
                  <a:schemeClr val="bg1"/>
                </a:solidFill>
                <a:latin typeface="BMWGroupTN Condensed Light" pitchFamily="2" charset="0"/>
              </a:rPr>
              <a:t>~0.05</a:t>
            </a:r>
            <a:endParaRPr kumimoji="1" lang="zh-CN" altLang="en-US" sz="1800" kern="1200" dirty="0" err="1">
              <a:solidFill>
                <a:schemeClr val="bg1"/>
              </a:solidFill>
              <a:latin typeface="BMWGroupTN Condensed Light" pitchFamily="2" charset="0"/>
            </a:endParaRPr>
          </a:p>
        </p:txBody>
      </p:sp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451061E6-DDAA-DCAD-50ED-07B0EACF8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645919"/>
              </p:ext>
            </p:extLst>
          </p:nvPr>
        </p:nvGraphicFramePr>
        <p:xfrm>
          <a:off x="893433" y="2422644"/>
          <a:ext cx="2955758" cy="2840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9" name="标题 2">
            <a:extLst>
              <a:ext uri="{FF2B5EF4-FFF2-40B4-BE49-F238E27FC236}">
                <a16:creationId xmlns:a16="http://schemas.microsoft.com/office/drawing/2014/main" id="{0D25810E-D05A-5779-E84B-0944E4A001F0}"/>
              </a:ext>
            </a:extLst>
          </p:cNvPr>
          <p:cNvSpPr txBox="1">
            <a:spLocks/>
          </p:cNvSpPr>
          <p:nvPr/>
        </p:nvSpPr>
        <p:spPr>
          <a:xfrm>
            <a:off x="514745" y="627917"/>
            <a:ext cx="6755915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BMWGroupTN Condensed Regular" charset="0"/>
                <a:cs typeface="BMWGroupTN Condensed Regular" charset="0"/>
              </a:rPr>
              <a:t>Question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2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GB" altLang="zh-CN" dirty="0">
                <a:latin typeface="BMWGroupTN Condensed Regular" charset="0"/>
                <a:cs typeface="BMWGroupTN Condensed Regular" charset="0"/>
              </a:rPr>
              <a:t>Battery life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DECAY</a:t>
            </a: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4745" y="627917"/>
            <a:ext cx="6755915" cy="400110"/>
          </a:xfrm>
        </p:spPr>
        <p:txBody>
          <a:bodyPr/>
          <a:lstStyle/>
          <a:p>
            <a:r>
              <a:rPr lang="en-US" altLang="zh-CN" dirty="0">
                <a:latin typeface="BMWGroupTN Condensed Regular" charset="0"/>
                <a:cs typeface="BMWGroupTN Condensed Regular" charset="0"/>
              </a:rPr>
              <a:t>Question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2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GB" altLang="zh-CN" dirty="0">
                <a:latin typeface="BMWGroupTN Condensed Regular" charset="0"/>
                <a:cs typeface="BMWGroupTN Condensed Regular" charset="0"/>
              </a:rPr>
              <a:t>Battery life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DECAY</a:t>
            </a: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1F3DE9BD-7E8C-CEA5-ADCE-5F9C076346AD}"/>
              </a:ext>
            </a:extLst>
          </p:cNvPr>
          <p:cNvSpPr txBox="1">
            <a:spLocks/>
          </p:cNvSpPr>
          <p:nvPr/>
        </p:nvSpPr>
        <p:spPr>
          <a:xfrm>
            <a:off x="7676264" y="611245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⭘⬤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B0DCD2B-FA1E-1CEE-3FC2-7F981281B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17" y="1344323"/>
            <a:ext cx="2868534" cy="28685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E9FEA2-9F38-3B07-2294-11FA90098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69" y="1394793"/>
            <a:ext cx="2868534" cy="28685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06242B7-8DA4-2A05-AA35-1079C0D56B83}"/>
              </a:ext>
            </a:extLst>
          </p:cNvPr>
          <p:cNvSpPr txBox="1"/>
          <p:nvPr/>
        </p:nvSpPr>
        <p:spPr>
          <a:xfrm>
            <a:off x="1909017" y="4547920"/>
            <a:ext cx="286853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Charge</a:t>
            </a:r>
            <a:r>
              <a:rPr kumimoji="1" lang="zh-CN" altLang="en-US" sz="20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the</a:t>
            </a:r>
            <a:r>
              <a:rPr kumimoji="1" lang="zh-CN" altLang="en-US" sz="20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most</a:t>
            </a:r>
            <a:r>
              <a:rPr kumimoji="1" lang="zh-CN" altLang="en-US" sz="20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discharged</a:t>
            </a:r>
            <a:endParaRPr kumimoji="1" lang="zh-CN" altLang="en-US" sz="2000" kern="1200" dirty="0" err="1">
              <a:solidFill>
                <a:schemeClr val="bg1"/>
              </a:solidFill>
              <a:latin typeface="BMWGroupTN Condensed Light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5C03162-7D27-71E1-8038-3F35A1D010DC}"/>
              </a:ext>
            </a:extLst>
          </p:cNvPr>
          <p:cNvSpPr txBox="1"/>
          <p:nvPr/>
        </p:nvSpPr>
        <p:spPr>
          <a:xfrm>
            <a:off x="5497669" y="4551549"/>
            <a:ext cx="30255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BMWGroupTN Condensed Light" pitchFamily="2" charset="0"/>
              </a:rPr>
              <a:t>Disc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harge</a:t>
            </a:r>
            <a:r>
              <a:rPr kumimoji="1" lang="zh-CN" altLang="en-US" sz="20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the</a:t>
            </a:r>
            <a:r>
              <a:rPr kumimoji="1" lang="zh-CN" altLang="en-US" sz="20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most</a:t>
            </a:r>
            <a:r>
              <a:rPr kumimoji="1" lang="zh-CN" altLang="en-US" sz="2000" kern="1200" dirty="0">
                <a:solidFill>
                  <a:schemeClr val="bg1"/>
                </a:solidFill>
                <a:latin typeface="BMWGroupTN Condensed Light" pitchFamily="2" charset="0"/>
              </a:rPr>
              <a:t> </a:t>
            </a:r>
            <a:r>
              <a:rPr kumimoji="1" lang="en-US" altLang="zh-CN" sz="2000" kern="1200" dirty="0">
                <a:solidFill>
                  <a:schemeClr val="bg1"/>
                </a:solidFill>
                <a:latin typeface="BMWGroupTN Condensed Light" pitchFamily="2" charset="0"/>
              </a:rPr>
              <a:t>charged</a:t>
            </a:r>
            <a:endParaRPr kumimoji="1" lang="zh-CN" altLang="en-US" sz="2000" kern="1200" dirty="0" err="1">
              <a:solidFill>
                <a:schemeClr val="bg1"/>
              </a:solidFill>
              <a:latin typeface="BMWGroupTN Condense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5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4745" y="610618"/>
            <a:ext cx="7735124" cy="647133"/>
          </a:xfrm>
        </p:spPr>
        <p:txBody>
          <a:bodyPr/>
          <a:lstStyle/>
          <a:p>
            <a:r>
              <a:rPr lang="en-US" altLang="zh-CN" dirty="0">
                <a:latin typeface="BMWGroupTN Condensed Regular" charset="0"/>
                <a:cs typeface="BMWGroupTN Condensed Regular" charset="0"/>
              </a:rPr>
              <a:t>Question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1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GB" altLang="zh-CN" dirty="0">
                <a:latin typeface="BMWGroupTN Condensed Regular" charset="0"/>
                <a:cs typeface="BMWGroupTN Condensed Regular" charset="0"/>
              </a:rPr>
              <a:t>Power scheduling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——Intuition</a:t>
            </a:r>
            <a:br>
              <a:rPr lang="zh-CN" altLang="en-US" dirty="0">
                <a:latin typeface="BMWGroupTN Condensed Regular" charset="0"/>
                <a:cs typeface="BMWGroupTN Condensed Regular" charset="0"/>
              </a:rPr>
            </a:b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id="{1F3DE9BD-7E8C-CEA5-ADCE-5F9C076346AD}"/>
              </a:ext>
            </a:extLst>
          </p:cNvPr>
          <p:cNvSpPr txBox="1">
            <a:spLocks/>
          </p:cNvSpPr>
          <p:nvPr/>
        </p:nvSpPr>
        <p:spPr>
          <a:xfrm>
            <a:off x="7676264" y="618474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⬤⭘⭘</a:t>
            </a: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DC959305-20A9-3590-BC41-147FADE60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65" y="1597759"/>
            <a:ext cx="7110468" cy="4488387"/>
          </a:xfrm>
          <a:prstGeom prst="rect">
            <a:avLst/>
          </a:prstGeom>
        </p:spPr>
      </p:pic>
      <p:pic>
        <p:nvPicPr>
          <p:cNvPr id="18" name="图片 17" descr="图片包含 徽标&#10;&#10;描述已自动生成">
            <a:extLst>
              <a:ext uri="{FF2B5EF4-FFF2-40B4-BE49-F238E27FC236}">
                <a16:creationId xmlns:a16="http://schemas.microsoft.com/office/drawing/2014/main" id="{68A7A678-7E99-E42B-4610-A130DBEBA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14" y="2282863"/>
            <a:ext cx="1146137" cy="1146137"/>
          </a:xfrm>
          <a:prstGeom prst="rect">
            <a:avLst/>
          </a:prstGeom>
        </p:spPr>
      </p:pic>
      <p:pic>
        <p:nvPicPr>
          <p:cNvPr id="20" name="图片 19" descr="徽标&#10;&#10;描述已自动生成">
            <a:extLst>
              <a:ext uri="{FF2B5EF4-FFF2-40B4-BE49-F238E27FC236}">
                <a16:creationId xmlns:a16="http://schemas.microsoft.com/office/drawing/2014/main" id="{75C859F2-FE06-98C1-4614-62F2D474E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88" y="1339286"/>
            <a:ext cx="836448" cy="836448"/>
          </a:xfrm>
          <a:prstGeom prst="rect">
            <a:avLst/>
          </a:prstGeom>
        </p:spPr>
      </p:pic>
      <p:pic>
        <p:nvPicPr>
          <p:cNvPr id="24" name="图片 23" descr="徽标&#10;&#10;描述已自动生成">
            <a:extLst>
              <a:ext uri="{FF2B5EF4-FFF2-40B4-BE49-F238E27FC236}">
                <a16:creationId xmlns:a16="http://schemas.microsoft.com/office/drawing/2014/main" id="{8C13BFE6-8489-6D69-E95B-D2316D917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27" y="2461041"/>
            <a:ext cx="1024335" cy="1024335"/>
          </a:xfrm>
          <a:prstGeom prst="rect">
            <a:avLst/>
          </a:prstGeom>
        </p:spPr>
      </p:pic>
      <p:pic>
        <p:nvPicPr>
          <p:cNvPr id="26" name="图片 25" descr="图片包含 图示&#10;&#10;描述已自动生成">
            <a:extLst>
              <a:ext uri="{FF2B5EF4-FFF2-40B4-BE49-F238E27FC236}">
                <a16:creationId xmlns:a16="http://schemas.microsoft.com/office/drawing/2014/main" id="{D5F694FD-EF39-A565-33B9-3045D4EA0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794" y="1123195"/>
            <a:ext cx="1249886" cy="1249886"/>
          </a:xfrm>
          <a:prstGeom prst="rect">
            <a:avLst/>
          </a:prstGeom>
        </p:spPr>
      </p:pic>
      <p:pic>
        <p:nvPicPr>
          <p:cNvPr id="30" name="图片 29" descr="QR 代码&#10;&#10;描述已自动生成">
            <a:extLst>
              <a:ext uri="{FF2B5EF4-FFF2-40B4-BE49-F238E27FC236}">
                <a16:creationId xmlns:a16="http://schemas.microsoft.com/office/drawing/2014/main" id="{39196E19-6EEC-F10C-4E0E-0A352916F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67" y="2503930"/>
            <a:ext cx="1180319" cy="1180319"/>
          </a:xfrm>
          <a:prstGeom prst="rect">
            <a:avLst/>
          </a:prstGeom>
        </p:spPr>
      </p:pic>
      <p:pic>
        <p:nvPicPr>
          <p:cNvPr id="32" name="图片 31" descr="徽标&#10;&#10;描述已自动生成">
            <a:extLst>
              <a:ext uri="{FF2B5EF4-FFF2-40B4-BE49-F238E27FC236}">
                <a16:creationId xmlns:a16="http://schemas.microsoft.com/office/drawing/2014/main" id="{DE6EC447-89B9-E871-2C88-F3B5B10A7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15" y="3687070"/>
            <a:ext cx="1036861" cy="1036861"/>
          </a:xfrm>
          <a:prstGeom prst="rect">
            <a:avLst/>
          </a:prstGeom>
        </p:spPr>
      </p:pic>
      <p:pic>
        <p:nvPicPr>
          <p:cNvPr id="34" name="图片 33" descr="手机屏幕的截图&#10;&#10;低可信度描述已自动生成">
            <a:extLst>
              <a:ext uri="{FF2B5EF4-FFF2-40B4-BE49-F238E27FC236}">
                <a16:creationId xmlns:a16="http://schemas.microsoft.com/office/drawing/2014/main" id="{8A97C6FB-5788-CDD2-A420-51945C2382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71" y="3519322"/>
            <a:ext cx="1255975" cy="1255975"/>
          </a:xfrm>
          <a:prstGeom prst="rect">
            <a:avLst/>
          </a:prstGeom>
        </p:spPr>
      </p:pic>
      <p:pic>
        <p:nvPicPr>
          <p:cNvPr id="36" name="图片 35" descr="徽标&#10;&#10;描述已自动生成">
            <a:extLst>
              <a:ext uri="{FF2B5EF4-FFF2-40B4-BE49-F238E27FC236}">
                <a16:creationId xmlns:a16="http://schemas.microsoft.com/office/drawing/2014/main" id="{BD320E5C-B104-9AED-C326-D75A8B3E9C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233" y="5144645"/>
            <a:ext cx="1180319" cy="1180319"/>
          </a:xfrm>
          <a:prstGeom prst="rect">
            <a:avLst/>
          </a:prstGeom>
        </p:spPr>
      </p:pic>
      <p:pic>
        <p:nvPicPr>
          <p:cNvPr id="38" name="图片 37" descr="图片包含 QR 代码&#10;&#10;描述已自动生成">
            <a:extLst>
              <a:ext uri="{FF2B5EF4-FFF2-40B4-BE49-F238E27FC236}">
                <a16:creationId xmlns:a16="http://schemas.microsoft.com/office/drawing/2014/main" id="{156B3214-F95F-91B7-E303-34865F28A6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12" y="4249912"/>
            <a:ext cx="1796800" cy="17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FF33A690-88A7-8FB2-BE6D-205B3D122606}"/>
              </a:ext>
            </a:extLst>
          </p:cNvPr>
          <p:cNvSpPr txBox="1">
            <a:spLocks/>
          </p:cNvSpPr>
          <p:nvPr/>
        </p:nvSpPr>
        <p:spPr>
          <a:xfrm>
            <a:off x="7676264" y="610617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⭘⬤⭘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E992A37-6747-E1B9-1E29-F73022CE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8" y="610617"/>
            <a:ext cx="11224684" cy="800219"/>
          </a:xfrm>
        </p:spPr>
        <p:txBody>
          <a:bodyPr/>
          <a:lstStyle/>
          <a:p>
            <a:r>
              <a:rPr lang="en-US" altLang="zh-CN" dirty="0">
                <a:latin typeface="BMWGroupTN Condensed Regular" charset="0"/>
                <a:cs typeface="BMWGroupTN Condensed Regular" charset="0"/>
              </a:rPr>
              <a:t>Question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1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GB" altLang="zh-CN" dirty="0">
                <a:latin typeface="BMWGroupTN Condensed Regular" charset="0"/>
                <a:cs typeface="BMWGroupTN Condensed Regular" charset="0"/>
              </a:rPr>
              <a:t>Power scheduling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——algorithm</a:t>
            </a:r>
            <a:br>
              <a:rPr lang="zh-CN" altLang="en-US" dirty="0">
                <a:latin typeface="BMWGroupTN Condensed Regular" charset="0"/>
                <a:cs typeface="BMWGroupTN Condensed Regular" charset="0"/>
              </a:rPr>
            </a:b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pic>
        <p:nvPicPr>
          <p:cNvPr id="7170" name="Picture 2" descr="Simulated Annealing. The well-known optimisation technique. | by Sanket  Kotkar | Analytics Vidhya | Medium">
            <a:extLst>
              <a:ext uri="{FF2B5EF4-FFF2-40B4-BE49-F238E27FC236}">
                <a16:creationId xmlns:a16="http://schemas.microsoft.com/office/drawing/2014/main" id="{18B14BDB-6FC8-4021-0D2C-E89EF490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12573"/>
            <a:ext cx="4618789" cy="36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图表&#10;&#10;描述已自动生成">
            <a:extLst>
              <a:ext uri="{FF2B5EF4-FFF2-40B4-BE49-F238E27FC236}">
                <a16:creationId xmlns:a16="http://schemas.microsoft.com/office/drawing/2014/main" id="{52317989-0525-49C7-8885-B5BBF92B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1" y="1812573"/>
            <a:ext cx="4916084" cy="3684116"/>
          </a:xfrm>
          <a:prstGeom prst="rect">
            <a:avLst/>
          </a:prstGeom>
        </p:spPr>
      </p:pic>
      <p:sp>
        <p:nvSpPr>
          <p:cNvPr id="19" name="标题 2">
            <a:extLst>
              <a:ext uri="{FF2B5EF4-FFF2-40B4-BE49-F238E27FC236}">
                <a16:creationId xmlns:a16="http://schemas.microsoft.com/office/drawing/2014/main" id="{F08805D8-6FE8-471C-312C-A4DC8FC3327D}"/>
              </a:ext>
            </a:extLst>
          </p:cNvPr>
          <p:cNvSpPr txBox="1">
            <a:spLocks/>
          </p:cNvSpPr>
          <p:nvPr/>
        </p:nvSpPr>
        <p:spPr>
          <a:xfrm>
            <a:off x="1236740" y="1345084"/>
            <a:ext cx="442242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Focusing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on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data</a:t>
            </a:r>
            <a:endParaRPr lang="zh-CN" altLang="en-US" sz="2000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20" name="标题 2">
            <a:extLst>
              <a:ext uri="{FF2B5EF4-FFF2-40B4-BE49-F238E27FC236}">
                <a16:creationId xmlns:a16="http://schemas.microsoft.com/office/drawing/2014/main" id="{28508141-4C7F-AF2D-0BCB-6AD144D06283}"/>
              </a:ext>
            </a:extLst>
          </p:cNvPr>
          <p:cNvSpPr txBox="1">
            <a:spLocks/>
          </p:cNvSpPr>
          <p:nvPr/>
        </p:nvSpPr>
        <p:spPr>
          <a:xfrm>
            <a:off x="6194181" y="1345084"/>
            <a:ext cx="442242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Simulated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annealing</a:t>
            </a:r>
            <a:endParaRPr lang="zh-CN" altLang="en-US" sz="2000" dirty="0">
              <a:latin typeface="BMWGroupTN Condensed Regular" charset="0"/>
              <a:cs typeface="BMWGroupTN Condensed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D48956CC-8476-E88B-973A-A3800168A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820074"/>
              </p:ext>
            </p:extLst>
          </p:nvPr>
        </p:nvGraphicFramePr>
        <p:xfrm>
          <a:off x="5634182" y="1697772"/>
          <a:ext cx="6557818" cy="4741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标题 2">
            <a:extLst>
              <a:ext uri="{FF2B5EF4-FFF2-40B4-BE49-F238E27FC236}">
                <a16:creationId xmlns:a16="http://schemas.microsoft.com/office/drawing/2014/main" id="{FF33A690-88A7-8FB2-BE6D-205B3D122606}"/>
              </a:ext>
            </a:extLst>
          </p:cNvPr>
          <p:cNvSpPr txBox="1">
            <a:spLocks/>
          </p:cNvSpPr>
          <p:nvPr/>
        </p:nvSpPr>
        <p:spPr>
          <a:xfrm>
            <a:off x="7676264" y="610617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⭘⭘⬤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E992A37-6747-E1B9-1E29-F73022CE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8" y="621820"/>
            <a:ext cx="11224684" cy="800219"/>
          </a:xfrm>
        </p:spPr>
        <p:txBody>
          <a:bodyPr/>
          <a:lstStyle/>
          <a:p>
            <a:r>
              <a:rPr lang="en-US" altLang="zh-CN" dirty="0">
                <a:latin typeface="BMWGroupTN Condensed Regular" charset="0"/>
                <a:cs typeface="BMWGroupTN Condensed Regular" charset="0"/>
              </a:rPr>
              <a:t>Question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1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GB" altLang="zh-CN" dirty="0">
                <a:latin typeface="BMWGroupTN Condensed Regular" charset="0"/>
                <a:cs typeface="BMWGroupTN Condensed Regular" charset="0"/>
              </a:rPr>
              <a:t>Power scheduling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–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HOW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SMART?</a:t>
            </a:r>
            <a:br>
              <a:rPr lang="zh-CN" altLang="en-US" dirty="0">
                <a:latin typeface="BMWGroupTN Condensed Regular" charset="0"/>
                <a:cs typeface="BMWGroupTN Condensed Regular" charset="0"/>
              </a:rPr>
            </a:b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733B2D59-15A1-357E-E886-18170448C8E2}"/>
              </a:ext>
            </a:extLst>
          </p:cNvPr>
          <p:cNvSpPr txBox="1">
            <a:spLocks/>
          </p:cNvSpPr>
          <p:nvPr/>
        </p:nvSpPr>
        <p:spPr>
          <a:xfrm>
            <a:off x="6057262" y="1435568"/>
            <a:ext cx="442242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Larger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Battery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pack?</a:t>
            </a:r>
            <a:endParaRPr lang="zh-CN" altLang="en-US" sz="2000" dirty="0">
              <a:latin typeface="BMWGroupTN Condensed Regular" charset="0"/>
              <a:cs typeface="BMWGroupTN Condensed Regular" charset="0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9100004A-647E-8357-8771-E095A6EA5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9" y="1960556"/>
            <a:ext cx="5167352" cy="3875514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:a16="http://schemas.microsoft.com/office/drawing/2014/main" id="{3F342774-A763-86B9-011B-6186D06A8761}"/>
              </a:ext>
            </a:extLst>
          </p:cNvPr>
          <p:cNvSpPr txBox="1">
            <a:spLocks/>
          </p:cNvSpPr>
          <p:nvPr/>
        </p:nvSpPr>
        <p:spPr>
          <a:xfrm>
            <a:off x="670162" y="1354768"/>
            <a:ext cx="442242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FOUR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Algorithms</a:t>
            </a:r>
            <a:endParaRPr lang="zh-CN" altLang="en-US" sz="2000" dirty="0">
              <a:latin typeface="BMWGroupTN Condensed Regular" charset="0"/>
              <a:cs typeface="BMWGroupTN Condensed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8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FF33A690-88A7-8FB2-BE6D-205B3D122606}"/>
              </a:ext>
            </a:extLst>
          </p:cNvPr>
          <p:cNvSpPr txBox="1">
            <a:spLocks/>
          </p:cNvSpPr>
          <p:nvPr/>
        </p:nvSpPr>
        <p:spPr>
          <a:xfrm>
            <a:off x="7676264" y="610617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⭘⭘⬤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E992A37-6747-E1B9-1E29-F73022CE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8" y="621820"/>
            <a:ext cx="11224684" cy="800219"/>
          </a:xfrm>
        </p:spPr>
        <p:txBody>
          <a:bodyPr/>
          <a:lstStyle/>
          <a:p>
            <a:r>
              <a:rPr lang="en-US" altLang="zh-CN" dirty="0">
                <a:latin typeface="BMWGroupTN Condensed Regular" charset="0"/>
                <a:cs typeface="BMWGroupTN Condensed Regular" charset="0"/>
              </a:rPr>
              <a:t>Question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1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GB" altLang="zh-CN" dirty="0">
                <a:latin typeface="BMWGroupTN Condensed Regular" charset="0"/>
                <a:cs typeface="BMWGroupTN Condensed Regular" charset="0"/>
              </a:rPr>
              <a:t>Power scheduling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–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HOW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SMART?</a:t>
            </a:r>
            <a:br>
              <a:rPr lang="zh-CN" altLang="en-US" dirty="0">
                <a:latin typeface="BMWGroupTN Condensed Regular" charset="0"/>
                <a:cs typeface="BMWGroupTN Condensed Regular" charset="0"/>
              </a:rPr>
            </a:b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9" name="标题 2">
            <a:extLst>
              <a:ext uri="{FF2B5EF4-FFF2-40B4-BE49-F238E27FC236}">
                <a16:creationId xmlns:a16="http://schemas.microsoft.com/office/drawing/2014/main" id="{3DFE0391-F3CD-09C6-C477-FED412ED2C5A}"/>
              </a:ext>
            </a:extLst>
          </p:cNvPr>
          <p:cNvSpPr txBox="1">
            <a:spLocks/>
          </p:cNvSpPr>
          <p:nvPr/>
        </p:nvSpPr>
        <p:spPr>
          <a:xfrm>
            <a:off x="1415750" y="1451376"/>
            <a:ext cx="4422425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Resistance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to</a:t>
            </a:r>
            <a:r>
              <a:rPr lang="zh-CN" altLang="en-US" sz="2000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sz="2000" dirty="0">
                <a:latin typeface="BMWGroupTN Condensed Regular" charset="0"/>
                <a:cs typeface="BMWGroupTN Condensed Regular" charset="0"/>
              </a:rPr>
              <a:t>accidents</a:t>
            </a:r>
            <a:endParaRPr lang="zh-CN" altLang="en-US" sz="2000" dirty="0">
              <a:latin typeface="BMWGroupTN Condensed Regular" charset="0"/>
              <a:cs typeface="BMWGroupTN Condensed Regular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7C5CFF-264F-02E5-676A-3158E045B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0" y="1904976"/>
            <a:ext cx="5632276" cy="42242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E333BA-051D-A31C-BA25-5902342E5826}"/>
              </a:ext>
            </a:extLst>
          </p:cNvPr>
          <p:cNvSpPr txBox="1"/>
          <p:nvPr/>
        </p:nvSpPr>
        <p:spPr>
          <a:xfrm>
            <a:off x="7093874" y="2764716"/>
            <a:ext cx="5098126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Coping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with</a:t>
            </a:r>
            <a:r>
              <a:rPr kumimoji="1" lang="zh-CN" altLang="en-US" sz="2400" kern="12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kern="12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unprecedented</a:t>
            </a:r>
            <a:r>
              <a:rPr kumimoji="1" lang="zh-CN" altLang="en-US" sz="2400" kern="12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accidents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with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schedule(blue)</a:t>
            </a: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kumimoji="1" lang="en-US" altLang="zh-CN" sz="2400" dirty="0">
              <a:solidFill>
                <a:schemeClr val="bg1"/>
              </a:solidFill>
              <a:latin typeface="BMWGroupTN Condensed Light" pitchFamily="2" charset="0"/>
              <a:ea typeface="BMWGroupTN Condensed Light" pitchFamily="2" charset="0"/>
            </a:endParaRPr>
          </a:p>
          <a:p>
            <a: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Up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to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  <a:latin typeface="BMWGroupTN Condensed" pitchFamily="2" charset="0"/>
                <a:ea typeface="BMWGroupTN Condensed" pitchFamily="2" charset="0"/>
              </a:rPr>
              <a:t>15%</a:t>
            </a:r>
            <a:r>
              <a:rPr kumimoji="1" lang="zh-CN" altLang="en-US" sz="2400" b="1" dirty="0">
                <a:solidFill>
                  <a:schemeClr val="bg1"/>
                </a:solidFill>
                <a:latin typeface="BMWGroupTN Condensed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extra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cost</a:t>
            </a:r>
            <a:r>
              <a:rPr kumimoji="1" lang="zh-CN" altLang="en-US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BMWGroupTN Condensed Light" pitchFamily="2" charset="0"/>
                <a:ea typeface="BMWGroupTN Condensed Light" pitchFamily="2" charset="0"/>
              </a:rPr>
              <a:t>reduction</a:t>
            </a:r>
            <a:endParaRPr kumimoji="1" lang="zh-CN" altLang="en-US" sz="2400" kern="1200" dirty="0">
              <a:solidFill>
                <a:schemeClr val="bg1"/>
              </a:solidFill>
              <a:latin typeface="BMWGroupTN Condensed Light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9C63DF-0630-BD62-0615-52A2DEE42A44}"/>
              </a:ext>
            </a:extLst>
          </p:cNvPr>
          <p:cNvSpPr txBox="1"/>
          <p:nvPr/>
        </p:nvSpPr>
        <p:spPr>
          <a:xfrm>
            <a:off x="11401425" y="3386138"/>
            <a:ext cx="65" cy="6309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endParaRPr kumimoji="1"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endParaRPr kumimoji="1" lang="zh-CN" altLang="en-US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2">
            <a:extLst>
              <a:ext uri="{FF2B5EF4-FFF2-40B4-BE49-F238E27FC236}">
                <a16:creationId xmlns:a16="http://schemas.microsoft.com/office/drawing/2014/main" id="{FF33A690-88A7-8FB2-BE6D-205B3D122606}"/>
              </a:ext>
            </a:extLst>
          </p:cNvPr>
          <p:cNvSpPr txBox="1">
            <a:spLocks/>
          </p:cNvSpPr>
          <p:nvPr/>
        </p:nvSpPr>
        <p:spPr>
          <a:xfrm>
            <a:off x="7676264" y="610617"/>
            <a:ext cx="4000991" cy="4001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600" b="0" kern="1200" cap="all" baseline="0">
                <a:solidFill>
                  <a:schemeClr val="bg1"/>
                </a:solidFill>
                <a:latin typeface="Bahnschrift Condensed" panose="020B0502040204020203" charset="0"/>
                <a:ea typeface="+mj-ea"/>
                <a:cs typeface="+mj-cs"/>
              </a:defRPr>
            </a:lvl1pPr>
          </a:lstStyle>
          <a:p>
            <a:pPr algn="r"/>
            <a:r>
              <a:rPr lang="zh-CN" altLang="en-US" dirty="0">
                <a:latin typeface="BMWGroupTN Condensed Regular" charset="0"/>
                <a:cs typeface="BMWGroupTN Condensed Regular" charset="0"/>
              </a:rPr>
              <a:t>⬤ ⭘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:a16="http://schemas.microsoft.com/office/drawing/2014/main" id="{BE992A37-6747-E1B9-1E29-F73022CE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8" y="621820"/>
            <a:ext cx="11224684" cy="400110"/>
          </a:xfrm>
        </p:spPr>
        <p:txBody>
          <a:bodyPr/>
          <a:lstStyle/>
          <a:p>
            <a:r>
              <a:rPr lang="en-GB" altLang="zh-CN" dirty="0">
                <a:latin typeface="BMWGroupTN Condensed Regular" charset="0"/>
                <a:cs typeface="BMWGroupTN Condensed Regular" charset="0"/>
              </a:rPr>
              <a:t>Open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problem</a:t>
            </a:r>
            <a:r>
              <a:rPr lang="zh-CN" altLang="en-US" dirty="0">
                <a:latin typeface="BMWGroupTN Condensed Regular" charset="0"/>
                <a:cs typeface="BMWGroupTN Condensed Regular" charset="0"/>
              </a:rPr>
              <a:t>    </a:t>
            </a:r>
            <a:r>
              <a:rPr lang="en-US" altLang="zh-CN" dirty="0">
                <a:latin typeface="BMWGroupTN Condensed Regular" charset="0"/>
                <a:cs typeface="BMWGroupTN Condensed Regular" charset="0"/>
              </a:rPr>
              <a:t>prospective</a:t>
            </a:r>
            <a:endParaRPr lang="zh-CN" altLang="en-US" dirty="0">
              <a:latin typeface="BMWGroupTN Condensed Regular" charset="0"/>
              <a:cs typeface="BMWGroupTN Condensed Regular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9C63DF-0630-BD62-0615-52A2DEE42A44}"/>
              </a:ext>
            </a:extLst>
          </p:cNvPr>
          <p:cNvSpPr txBox="1"/>
          <p:nvPr/>
        </p:nvSpPr>
        <p:spPr>
          <a:xfrm>
            <a:off x="11401425" y="3386138"/>
            <a:ext cx="65" cy="6309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endParaRPr kumimoji="1" lang="en-US" altLang="zh-CN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endParaRPr kumimoji="1" lang="zh-CN" altLang="en-US" sz="1800" kern="120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9D1D40-7A09-3AAD-B333-C60FCA7F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9469"/>
            <a:ext cx="12192000" cy="30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9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THINKCELLPRESENTATIONDONOTDELETE" val="&lt;?xml version=&quot;1.0&quot; encoding=&quot;UTF-16&quot; standalone=&quot;yes&quot;?&gt;&lt;root reqver=&quot;27037&quot;&gt;&lt;version val=&quot;3261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  <p:tag name="KSO_WPP_MARK_KEY" val="4232a59a-703c-42a4-ad07-68589d1d73e0"/>
  <p:tag name="COMMONDATA" val="eyJoZGlkIjoiODk0YzBjMTE4Y2Q5MmEwZDkyYTJmZDVhYzNhYjQwOT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ahnschrift Condensed"/>
        <a:ea typeface=""/>
        <a:cs typeface=""/>
      </a:majorFont>
      <a:minorFont>
        <a:latin typeface="Bahnschrift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300</Words>
  <Application>Microsoft Macintosh PowerPoint</Application>
  <PresentationFormat>宽屏</PresentationFormat>
  <Paragraphs>51</Paragraphs>
  <Slides>11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Bahnschrift Condensed</vt:lpstr>
      <vt:lpstr>BMW Group Condensed</vt:lpstr>
      <vt:lpstr>BMWGroupTN Condensed</vt:lpstr>
      <vt:lpstr>BMWGroupTN Condensed Light</vt:lpstr>
      <vt:lpstr>BMWGroupTN Condensed Regular</vt:lpstr>
      <vt:lpstr>Wingdings</vt:lpstr>
      <vt:lpstr>BMW Group 2021</vt:lpstr>
      <vt:lpstr>think-cell Folie</vt:lpstr>
      <vt:lpstr>PowerPoint 演示文稿</vt:lpstr>
      <vt:lpstr>PowerPoint 演示文稿</vt:lpstr>
      <vt:lpstr>PowerPoint 演示文稿</vt:lpstr>
      <vt:lpstr>Question 2    Battery life DECAY</vt:lpstr>
      <vt:lpstr>Question 1    Power scheduling——Intuition </vt:lpstr>
      <vt:lpstr>Question 1    Power scheduling——algorithm </vt:lpstr>
      <vt:lpstr>Question 1    Power scheduling – HOW SMART? </vt:lpstr>
      <vt:lpstr>Question 1    Power scheduling – HOW SMART? </vt:lpstr>
      <vt:lpstr>Open problem    prospective</vt:lpstr>
      <vt:lpstr>Open problem    Demo of power scheduling system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 Dan, BBT-103</dc:creator>
  <cp:lastModifiedBy>1</cp:lastModifiedBy>
  <cp:revision>589</cp:revision>
  <dcterms:created xsi:type="dcterms:W3CDTF">2023-08-14T05:20:56Z</dcterms:created>
  <dcterms:modified xsi:type="dcterms:W3CDTF">2023-08-20T02:48:42Z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3A3555DE9D2C73C2C5B6D8644FA9DA87_43</vt:lpwstr>
  </property>
  <property fmtid="{D5CDD505-2E9C-101B-9397-08002B2CF9AE}" pid="3" name="KSOProductBuildVer">
    <vt:lpwstr>2052-5.5.1.7991</vt:lpwstr>
  </property>
</Properties>
</file>